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Default Extension="gif" ContentType="image/gif"/>
  <Default Extension="bmp" ContentType="image/bmp"/>
  <Default Extension="emf" ContentType="image/x-emf"/>
  <Default Extension="wmf" ContentType="image/x-wmf"/>
  <Default Extension="tiff" ContentType="image/tiff"/>
  <Default Extension="pdf" ContentType="application/pdf"/>
  <Default Extension="jpg" ContentType="application/octet-stream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

<Relationships  xmlns="http://schemas.openxmlformats.org/package/2006/relationships">
<Relationship Id="rId3" Type="http://schemas.openxmlformats.org/package/2006/relationships/metadata/core-properties" Target="docProps/core.xml"/>
<Relationship Id="rId2" Type="http://schemas.openxmlformats.org/package/2006/relationships/metadata/thumbnail" Target="docProps/thumbnail.jpeg"/>
<Relationship Id="rId1" Type="http://schemas.openxmlformats.org/officeDocument/2006/relationships/officeDocument" Target="ppt/presentation.xml"/>
<Relationship Id="rId4" Type="http://schemas.openxmlformats.org/officeDocument/2006/relationships/extended-properties" Target="docProps/app.xml"/>
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"/>
  </p:notesMasterIdLst>
  <p:handoutMasterIdLst>
    <p:handoutMasterId r:id="rId3"/>
  </p:handout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0000"/>
    <a:srgbClr val="E08836"/>
    <a:srgbClr val="DE8400"/>
    <a:srgbClr val="902C10"/>
    <a:srgbClr val="A50021"/>
    <a:srgbClr val="898989"/>
    <a:srgbClr val="C87800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8" autoAdjust="0"/>
    <p:restoredTop sz="96405"/>
  </p:normalViewPr>
  <p:slideViewPr>
    <p:cSldViewPr>
      <p:cViewPr varScale="1">
        <p:scale>
          <a:sx n="131" d="100"/>
          <a:sy n="131" d="100"/>
        </p:scale>
        <p:origin x="336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9" d="100"/>
          <a:sy n="99" d="100"/>
        </p:scale>
        <p:origin x="4272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

<Relationships  xmlns="http://schemas.openxmlformats.org/package/2006/relationships">
<Relationship Id="rId3" Type="http://schemas.openxmlformats.org/officeDocument/2006/relationships/handoutMaster" Target="handoutMasters/handoutMaster1.xml"/>
<Relationship Id="rId7" Type="http://schemas.openxmlformats.org/officeDocument/2006/relationships/tableStyles" Target="tableStyles.xml"/>
<Relationship Id="rId2" Type="http://schemas.openxmlformats.org/officeDocument/2006/relationships/notesMaster" Target="notesMasters/notesMaster1.xml"/>
<Relationship Id="rId1" Type="http://schemas.openxmlformats.org/officeDocument/2006/relationships/slideMaster" Target="slideMasters/slideMaster1.xml"/>
<Relationship Id="rId6" Type="http://schemas.openxmlformats.org/officeDocument/2006/relationships/theme" Target="theme/theme1.xml"/>
<Relationship Id="rId5" Type="http://schemas.openxmlformats.org/officeDocument/2006/relationships/viewProps" Target="viewProps.xml"/>
<Relationship Id="rId4" Type="http://schemas.openxmlformats.org/officeDocument/2006/relationships/presProps" Target="presProps.xml"/>
<Relationship Id="rId8" Type="http://schemas.openxmlformats.org/officeDocument/2006/relationships/slide" Target="slides/slide1.xml"/>
<Relationship Id="rId9" Type="http://schemas.openxmlformats.org/officeDocument/2006/relationships/slide" Target="slides/slide2.xml"/>
<Relationship Id="rId10" Type="http://schemas.openxmlformats.org/officeDocument/2006/relationships/slide" Target="slides/slide3.xml"/>
<Relationship Id="rId11" Type="http://schemas.openxmlformats.org/officeDocument/2006/relationships/slide" Target="slides/slide4.xml"/>
<Relationship Id="rId12" Type="http://schemas.openxmlformats.org/officeDocument/2006/relationships/slide" Target="slides/slide5.xml"/>
<Relationship Id="rId13" Type="http://schemas.openxmlformats.org/officeDocument/2006/relationships/slide" Target="slides/slide6.xml"/>
<Relationship Id="rId14" Type="http://schemas.openxmlformats.org/officeDocument/2006/relationships/slide" Target="slides/slide7.xml"/>
<Relationship Id="rId15" Type="http://schemas.openxmlformats.org/officeDocument/2006/relationships/slide" Target="slides/slide8.xml"/>
<Relationship Id="rId16" Type="http://schemas.openxmlformats.org/officeDocument/2006/relationships/slide" Target="slides/slide9.xml"/>
<Relationship Id="rId17" Type="http://schemas.openxmlformats.org/officeDocument/2006/relationships/slide" Target="slides/slide10.xml"/>
<Relationship Id="rId18" Type="http://schemas.openxmlformats.org/officeDocument/2006/relationships/slide" Target="slides/slide11.xml"/>
<Relationship Id="rId19" Type="http://schemas.openxmlformats.org/officeDocument/2006/relationships/slide" Target="slides/slide12.xml"/>
<Relationship Id="rId20" Type="http://schemas.openxmlformats.org/officeDocument/2006/relationships/slide" Target="slides/slide13.xml"/>
</Relationships>
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B5575-5396-4903-B001-2952BE6B9F1B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2CCE1-13AB-4907-8C53-954A4412C1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961563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1d263dafa0a33ccc8ddd34755bac1af4a6f48074.png>
</file>

<file path=ppt/media/2bb7454865eebc7d269343fe94954fb6145e7c89.png>
</file>

<file path=ppt/media/2cb7a99a039ee3a197774aa0bf059db5cc248a17.png>
</file>

<file path=ppt/media/37a9ba0d6d87ee5ae50de4d5379224270e696218.png>
</file>

<file path=ppt/media/521f61a67f75feaeba31030f6dbf46b18534bee3.png>
</file>

<file path=ppt/media/54e277cac38abeb49b799515d207b2d915c60dfd.png>
</file>

<file path=ppt/media/66c5d3b05e094c7883d5bda61a59fe68b3be8969.png>
</file>

<file path=ppt/media/73b438565951de76af6bcc86230d4743493d9299.png>
</file>

<file path=ppt/media/e1219ca44dd9b6429d5f4a62a2e736ca5a7d27fe.png>
</file>

<file path=ppt/media/ed2228a96a615ec8a16d04fb4991dae34c837b0d.png>
</file>

<file path=ppt/media/f14baa5c152910536900d22a86dc352938ba76d5.png>
</file>

<file path=ppt/media/ff05da974874ee7559ed6dc73b0a750b163c9756.png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E547EB-7C1B-40A0-9C00-7392B48D9156}" type="datetimeFigureOut">
              <a:rPr lang="en-GB" smtClean="0"/>
              <a:t>17/06/2022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3989F4-5BC7-45C8-8C9A-BD913442709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3248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8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597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2921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2978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019400"/>
            <a:ext cx="8534400" cy="17057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-204936"/>
            <a:ext cx="12192000" cy="15567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8" name="Rectangle 7"/>
          <p:cNvSpPr/>
          <p:nvPr userDrawn="1"/>
        </p:nvSpPr>
        <p:spPr>
          <a:xfrm>
            <a:off x="0" y="6237312"/>
            <a:ext cx="12192000" cy="628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3392" y="476672"/>
            <a:ext cx="10945216" cy="2448272"/>
          </a:xfrm>
        </p:spPr>
        <p:txBody>
          <a:bodyPr anchor="b">
            <a:normAutofit/>
          </a:bodyPr>
          <a:lstStyle>
            <a:lvl1pPr algn="ctr">
              <a:defRPr sz="3200">
                <a:solidFill>
                  <a:srgbClr val="B4000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349CD0D-3304-2010-6F4C-30C08DAD57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407883" y="4876221"/>
            <a:ext cx="3376233" cy="133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184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421584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header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DC6DC6-C279-6D60-9948-13C3E4D8D8E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623392" y="1202136"/>
            <a:ext cx="5395912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Left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828800"/>
            <a:ext cx="5395912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828800"/>
            <a:ext cx="5395913" cy="45529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E5EB4F9C-92B3-A278-E210-FACFF4605246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6172200" y="1201738"/>
            <a:ext cx="5395913" cy="492125"/>
          </a:xfrm>
        </p:spPr>
        <p:txBody>
          <a:bodyPr/>
          <a:lstStyle>
            <a:lvl1pPr marL="0" indent="0">
              <a:buNone/>
              <a:defRPr>
                <a:solidFill>
                  <a:srgbClr val="C00000"/>
                </a:solidFill>
              </a:defRPr>
            </a:lvl1pPr>
          </a:lstStyle>
          <a:p>
            <a:pPr lvl="0"/>
            <a:r>
              <a:rPr lang="en-US" dirty="0"/>
              <a:t>Right title</a:t>
            </a:r>
          </a:p>
        </p:txBody>
      </p:sp>
    </p:spTree>
    <p:extLst>
      <p:ext uri="{BB962C8B-B14F-4D97-AF65-F5344CB8AC3E}">
        <p14:creationId xmlns:p14="http://schemas.microsoft.com/office/powerpoint/2010/main" val="3341299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/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/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3861472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B40000"/>
                </a:solidFill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159564" y="6564883"/>
            <a:ext cx="7392821" cy="230400"/>
          </a:xfrm>
        </p:spPr>
        <p:txBody>
          <a:bodyPr/>
          <a:lstStyle>
            <a:lvl1pPr>
              <a:defRPr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3103697-C80C-C9D7-DE12-CD2A49021A15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3888" y="1282430"/>
            <a:ext cx="5395912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Left list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2E82F6E9-9544-AA99-945C-603F29731EB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172200" y="1282430"/>
            <a:ext cx="5395913" cy="509932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Right list</a:t>
            </a:r>
          </a:p>
        </p:txBody>
      </p:sp>
    </p:spTree>
    <p:extLst>
      <p:ext uri="{BB962C8B-B14F-4D97-AF65-F5344CB8AC3E}">
        <p14:creationId xmlns:p14="http://schemas.microsoft.com/office/powerpoint/2010/main" val="292672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800"/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5310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392" y="1196752"/>
            <a:ext cx="10945216" cy="518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59564" y="6564883"/>
            <a:ext cx="7392821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2">
                    <a:lumMod val="75000"/>
                  </a:schemeClr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r>
              <a:rPr lang="en-GB"/>
              <a:t>nlmix</a:t>
            </a:r>
            <a:r>
              <a:rPr lang="en-GB">
                <a:solidFill>
                  <a:srgbClr val="B40000"/>
                </a:solidFill>
              </a:rPr>
              <a:t>r</a:t>
            </a:r>
            <a:r>
              <a:rPr lang="en-GB"/>
              <a:t> development team</a:t>
            </a:r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3392" y="6564883"/>
            <a:ext cx="1056117" cy="230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B40000"/>
                </a:solidFill>
                <a:latin typeface="+mn-lt"/>
                <a:ea typeface="Tahoma" pitchFamily="34" charset="0"/>
                <a:cs typeface="Tahoma" pitchFamily="34" charset="0"/>
              </a:defRPr>
            </a:lvl1pPr>
          </a:lstStyle>
          <a:p>
            <a:fld id="{133EA325-E17C-4431-8C79-1AEA4A396602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20B426CB-3DAD-88F5-2025-3EA5EC89371D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0168524" y="6239370"/>
            <a:ext cx="1400084" cy="553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295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1" r:id="rId9"/>
    <p:sldLayoutId id="2147483653" r:id="rId10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B40000"/>
          </a:solidFill>
          <a:latin typeface="+mn-lt"/>
          <a:ea typeface="Tahoma" pitchFamily="34" charset="0"/>
          <a:cs typeface="Tahoma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2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Clr>
          <a:srgbClr val="B40000"/>
        </a:buClr>
        <a:buFont typeface="Arial" pitchFamily="34" charset="0"/>
        <a:buChar char="•"/>
        <a:defRPr sz="1600" kern="1200">
          <a:solidFill>
            <a:schemeClr val="tx2">
              <a:lumMod val="50000"/>
            </a:schemeClr>
          </a:solidFill>
          <a:latin typeface="Calibri" panose="020F0502020204030204" pitchFamily="34" charset="0"/>
          <a:ea typeface="Tahoma" pitchFamily="34" charset="0"/>
          <a:cs typeface="Tahoma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/Relationships>

</file>

<file path=ppt/slides/_rels/slide10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bb7454865eebc7d269343fe94954fb6145e7c89.png"/>
</Relationships>

</file>

<file path=ppt/slides/_rels/slide11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21f61a67f75feaeba31030f6dbf46b18534bee3.png"/>
</Relationships>

</file>

<file path=ppt/slides/_rels/slide1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73b438565951de76af6bcc86230d4743493d9299.png"/>
</Relationships>

</file>

<file path=ppt/slides/_rels/slide1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1219ca44dd9b6429d5f4a62a2e736ca5a7d27fe.png"/>
</Relationships>

</file>

<file path=ppt/slides/_rels/slide2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66c5d3b05e094c7883d5bda61a59fe68b3be8969.png"/>
</Relationships>

</file>

<file path=ppt/slides/_rels/slide3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1d263dafa0a33ccc8ddd34755bac1af4a6f48074.png"/>
</Relationships>

</file>

<file path=ppt/slides/_rels/slide4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ed2228a96a615ec8a16d04fb4991dae34c837b0d.png"/>
</Relationships>

</file>

<file path=ppt/slides/_rels/slide5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14baa5c152910536900d22a86dc352938ba76d5.png"/>
</Relationships>

</file>

<file path=ppt/slides/_rels/slide6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54e277cac38abeb49b799515d207b2d915c60dfd.png"/>
</Relationships>

</file>

<file path=ppt/slides/_rels/slide7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ff05da974874ee7559ed6dc73b0a750b163c9756.png"/>
</Relationships>

</file>

<file path=ppt/slides/_rels/slide8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2cb7a99a039ee3a197774aa0bf059db5cc248a17.png"/>
</Relationships>

</file>

<file path=ppt/slides/_rels/slide9.xml.rels><?xml version="1.0" encoding="UTF-8" standalone="yes"?>

<Relationships  xmlns="http://schemas.openxmlformats.org/package/2006/relationships">
<Relationship Id="rId1" Type="http://schemas.openxmlformats.org/officeDocument/2006/relationships/slideLayout" Target="../slideLayouts/slideLayout2.xml"/>
<Relationship Id="rId2" Type="http://schemas.openxmlformats.org/officeDocument/2006/relationships/image" Target="../media/37a9ba0d6d87ee5ae50de4d5379224270e696218.png"/>
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Parameter Estimates</a:t>
            </a:r>
          </a:p>
        </p:txBody>
      </p:sp>
      <p:graphicFrame>
        <p:nvGraphicFramePr>
          <p:cNvPr id="3" name="Text Placeholder 2"/>
          <p:cNvGraphicFramePr>
            <a:graphicFrameLocks noGrp="true"/>
          </p:cNvGraphicFramePr>
          <p:nvPr/>
        </p:nvGraphicFramePr>
        <p:xfrm rot="0">
          <a:off x="623392" y="1196752"/>
          <a:ext cx="10945216" cy="5184576"/>
        </p:xfrm>
        <a:graphic>
          <a:graphicData uri="http://schemas.openxmlformats.org/drawingml/2006/table">
            <a:tbl>
              <a:tblPr/>
              <a:tblGrid>
                <a:gridCol w="993857"/>
                <a:gridCol w="660706"/>
                <a:gridCol w="749587"/>
                <a:gridCol w="667527"/>
                <a:gridCol w="2070530"/>
                <a:gridCol w="975713"/>
                <a:gridCol w="1141675"/>
              </a:tblGrid>
              <a:tr h="385330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Parameter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Est.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%RSE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Back-transformed(95%CI)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BSV(CV%)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Shrink(SD)%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Cl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2.17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3.94 (3.71, 4.17)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1.94%&lt;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Vc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4.2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0.0295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0.703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66.6 (62.8, 70.5)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32.3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2.46%&lt;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6925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Q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1.38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0.0547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3.98 (3.57, 4.42)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32.7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40.5%&gt;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405096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log Vp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3.88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0.0348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0.899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48.3 (45.1, 51.7)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27.5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28.4%=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0">
                      <a:noFill/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  <a:tr h="377207"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2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Helvetica"/>
                          <a:cs typeface="Helvetica"/>
                          <a:ea typeface="Helvetica"/>
                          <a:sym typeface="Helvetica"/>
                        </a:rPr>
                        <a:t>RSV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endParaRPr cap="none" sz="1100" i="0" b="0" u="none">
                        <a:solidFill>
                          <a:srgbClr val="000000">
                            <a:alpha val="100000"/>
                          </a:srgbClr>
                        </a:solidFill>
                        <a:latin typeface="DejaVu Sans"/>
                        <a:cs typeface="DejaVu Sans"/>
                        <a:ea typeface="DejaVu Sans"/>
                        <a:sym typeface="DejaVu Sans"/>
                      </a:endParaR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/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0.196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marL="63500" marR="63500">
                        <a:lnSpc>
                          <a:spcPct val="10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cap="none" sz="1100" i="0" b="0" u="none">
                          <a:solidFill>
                            <a:srgbClr val="000000">
                              <a:alpha val="100000"/>
                            </a:srgbClr>
                          </a:solidFill>
                          <a:latin typeface="DejaVu Sans"/>
                          <a:cs typeface="DejaVu Sans"/>
                          <a:ea typeface="DejaVu Sans"/>
                          <a:sym typeface="DejaVu Sans"/>
                        </a:rPr>
                        <a:t> </a:t>
                      </a:r>
                    </a:p>
                  </a:txBody>
                  <a:tcPr anchor="ctr" marB="63500" marT="63500" marR="0" marL="0">
                    <a:lnL algn="ctr" cmpd="sng" cap="flat" w="0">
                      <a:noFill/>
                      <a:prstDash val="solid"/>
                    </a:lnL>
                    <a:lnR algn="ctr" cmpd="sng" cap="flat" w="0">
                      <a:noFill/>
                      <a:prstDash val="solid"/>
                    </a:lnR>
                    <a:lnT algn="ctr" cmpd="sng" cap="flat" w="0">
                      <a:noFill/>
                      <a:prstDash val="solid"/>
                    </a:lnT>
                    <a:lnB algn="ctr" cmpd="sng" cap="flat" w="19050">
                      <a:solidFill>
                        <a:srgbClr val="666666">
                          <a:alpha val="100000"/>
                        </a:srgbClr>
                      </a:solidFill>
                      <a:prstDash val="solid"/>
                    </a:lnB>
                    <a:solidFill>
                      <a:srgbClr val="FFFFFF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Observed vs Predicted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SAEM Stabilization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13388"/>
            <a:ext cx="10945216" cy="985909"/>
          </a:xfrm>
        </p:spPr>
        <p:txBody>
          <a:bodyPr/>
          <a:lstStyle/>
          <a:p>
            <a:r>
              <a:rPr/>
              <a:t>Individual and population prediction overlay</a:t>
            </a:r>
          </a:p>
        </p:txBody>
      </p:sp>
      <p:pic>
        <p:nvPicPr>
          <p:cNvPr id="3" name="Text Placeholder 2" descr=""/>
          <p:cNvPicPr>
            <a:picLocks noGrp="1"/>
          </p:cNvPicPr>
          <p:nvPr>
            <p:ph idx="1"/>
          </p:nvPr>
        </p:nvPicPr>
        <p:blipFill>
          <a:blip cstate="print" r:embed="rId2"/>
          <a:stretch>
            <a:fillRect/>
          </a:stretch>
        </p:blipFill>
        <p:spPr>
          <a:xfrm>
            <a:off x="623392" y="1196752"/>
            <a:ext cx="10945216" cy="5184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ccamsPresentation">
  <a:themeElements>
    <a:clrScheme name="Custom 3">
      <a:dk1>
        <a:srgbClr val="3B3B3B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902C10"/>
      </a:accent2>
      <a:accent3>
        <a:srgbClr val="9BBB59"/>
      </a:accent3>
      <a:accent4>
        <a:srgbClr val="8064A2"/>
      </a:accent4>
      <a:accent5>
        <a:srgbClr val="4BACC6"/>
      </a:accent5>
      <a:accent6>
        <a:srgbClr val="E08836"/>
      </a:accent6>
      <a:hlink>
        <a:srgbClr val="902C10"/>
      </a:hlink>
      <a:folHlink>
        <a:srgbClr val="902C10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A14DE638-5A32-4AB1-8CA5-820AF9071EC6}" vid="{FC3C1A1D-E4C3-4376-B9E9-5A1F7F3A1C2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4" baseType="lpstr">
      <vt:lpstr>Arial</vt:lpstr>
      <vt:lpstr>Calibri</vt:lpstr>
      <vt:lpstr>Century Gothic</vt:lpstr>
      <vt:lpstr>OccamsPresentation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>PowerPoint Presentation</dc:title>
  <dc:subject/>
  <dc:creator>John Harrold</dc:creator>
  <cp:keywords/>
  <dc:description/>
  <cp:lastModifiedBy>runner</cp:lastModifiedBy>
  <cp:revision>9</cp:revision>
  <dcterms:created xsi:type="dcterms:W3CDTF">2022-06-17T14:02:13Z</dcterms:created>
  <dcterms:modified xsi:type="dcterms:W3CDTF">2025-04-24T16:14:00Z</dcterms:modified>
  <cp:category/>
</cp:coreProperties>
</file>

<file path=docProps/thumbnail.jpeg>
</file>